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3" r:id="rId2"/>
    <p:sldId id="336" r:id="rId3"/>
    <p:sldId id="276" r:id="rId4"/>
    <p:sldId id="279" r:id="rId5"/>
    <p:sldId id="347" r:id="rId6"/>
    <p:sldId id="348" r:id="rId7"/>
    <p:sldId id="349" r:id="rId8"/>
    <p:sldId id="269" r:id="rId9"/>
    <p:sldId id="350" r:id="rId10"/>
    <p:sldId id="353" r:id="rId11"/>
    <p:sldId id="345" r:id="rId12"/>
    <p:sldId id="351" r:id="rId13"/>
    <p:sldId id="352" r:id="rId14"/>
    <p:sldId id="33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FDFAEC"/>
    <a:srgbClr val="FDFAEB"/>
    <a:srgbClr val="006CB8"/>
    <a:srgbClr val="ED1C24"/>
    <a:srgbClr val="EE3338"/>
    <a:srgbClr val="0072B9"/>
    <a:srgbClr val="D83236"/>
    <a:srgbClr val="F6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>
        <p:scale>
          <a:sx n="75" d="100"/>
          <a:sy n="75" d="100"/>
        </p:scale>
        <p:origin x="2064" y="10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97D0B-DCB7-49D4-8D5F-57FE844CF0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83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6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62.png"/><Relationship Id="rId12" Type="http://schemas.openxmlformats.org/officeDocument/2006/relationships/image" Target="../media/image21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image" Target="../media/image8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112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32.png"/><Relationship Id="rId10" Type="http://schemas.openxmlformats.org/officeDocument/2006/relationships/image" Target="../media/image22.png"/><Relationship Id="rId4" Type="http://schemas.openxmlformats.org/officeDocument/2006/relationships/image" Target="../media/image13.png"/><Relationship Id="rId9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thompson.com/Algebra2/Docs%20TSHS/Chapter%204/L4.2c/L4.2c%20Polynomial%20Identities%20and%20Patterns.pdf" TargetMode="External"/><Relationship Id="rId2" Type="http://schemas.openxmlformats.org/officeDocument/2006/relationships/hyperlink" Target="https://www.mhthompson.com/Algebra2/Docs%20TSHS/Midterm/Chapter%204%20Review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mhthompson.com/Algebra2/Docs%20TSHS/Chapter%204/L4.4b/L4.4b%20Factoring%20Polynomials%20by%20Grouping.pdf" TargetMode="External"/><Relationship Id="rId4" Type="http://schemas.openxmlformats.org/officeDocument/2006/relationships/hyperlink" Target="https://www.mhthompson.com/Algebra2/Docs%20TSHS/Chapter%204/L4.4a/L4.4a%20Special%20Polynomial%20Factoring%20Patterns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4.png"/><Relationship Id="rId7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0.png"/><Relationship Id="rId4" Type="http://schemas.openxmlformats.org/officeDocument/2006/relationships/image" Target="../media/image30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0879" y="413136"/>
                <a:ext cx="2711865" cy="3196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In Example 2, you can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first simplify each rational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expression, then multiply,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and finally simplify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the result.</a:t>
                </a:r>
                <a:br>
                  <a:rPr lang="en-US" sz="1600" dirty="0">
                    <a:latin typeface="Arial" pitchFamily="34" charset="0"/>
                    <a:cs typeface="Arial" pitchFamily="34" charset="0"/>
                  </a:rPr>
                </a:br>
                <a:endParaRPr lang="en-US" sz="1600" dirty="0"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1600" baseline="30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xy</m:t>
                        </m:r>
                        <m:r>
                          <m:rPr>
                            <m:nor/>
                          </m:rPr>
                          <a:rPr lang="en-US" sz="16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1600" baseline="30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1600" baseline="30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den>
                    </m:f>
                  </m:oMath>
                </a14:m>
                <a:endParaRPr lang="en-US" sz="1600" dirty="0">
                  <a:latin typeface="Arial" pitchFamily="34" charset="0"/>
                  <a:cs typeface="Arial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16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den>
                    </m:f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1600" baseline="30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16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den>
                    </m:f>
                  </m:oMath>
                </a14:m>
                <a:endParaRPr lang="en-US" sz="1600" dirty="0">
                  <a:latin typeface="Arial" pitchFamily="34" charset="0"/>
                  <a:cs typeface="Arial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ES" sz="1600">
                            <a:latin typeface="Arial" pitchFamily="34" charset="0"/>
                            <a:cs typeface="Arial" pitchFamily="34" charset="0"/>
                          </a:rPr>
                          <m:t>4 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s-ES" sz="1600">
                            <a:latin typeface="Arial" pitchFamily="34" charset="0"/>
                            <a:cs typeface="Arial" pitchFamily="34" charset="0"/>
                          </a:rPr>
                          <m:t> 7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s-ES" sz="16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ES" sz="16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600" baseline="30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s-ES" sz="16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s-ES" sz="16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ES" sz="16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6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s-ES" sz="16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ES" sz="16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>
                            <a:latin typeface="Arial" pitchFamily="34" charset="0"/>
                            <a:cs typeface="Arial" pitchFamily="34" charset="0"/>
                          </a:rPr>
                          <m:t>4 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n-US" sz="16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den>
                    </m:f>
                  </m:oMath>
                </a14:m>
                <a:endParaRPr lang="en-US" sz="1600" dirty="0">
                  <a:latin typeface="Arial" pitchFamily="34" charset="0"/>
                  <a:cs typeface="Arial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7</a:t>
                </a:r>
                <a:r>
                  <a:rPr lang="es-ES" sz="16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s-ES" sz="1600" baseline="30000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es-ES" sz="1600" i="1" dirty="0"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s-ES" sz="16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sz="1600" i="0" dirty="0" smtClean="0">
                        <a:latin typeface="Cambria Math"/>
                        <a:ea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 0, </a:t>
                </a:r>
                <a:r>
                  <a:rPr lang="es-ES" sz="16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sz="1600" i="0" dirty="0" smtClean="0">
                        <a:latin typeface="Cambria Math"/>
                        <a:ea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s-ES" sz="1600" dirty="0">
                    <a:latin typeface="Arial" pitchFamily="34" charset="0"/>
                    <a:cs typeface="Arial" pitchFamily="34" charset="0"/>
                  </a:rPr>
                  <a:t> 0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79" y="413136"/>
                <a:ext cx="2711865" cy="3196837"/>
              </a:xfrm>
              <a:prstGeom prst="rect">
                <a:avLst/>
              </a:prstGeom>
              <a:blipFill>
                <a:blip r:embed="rId2"/>
                <a:stretch>
                  <a:fillRect l="-1124" t="-573" b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13" descr="\\10.66.3.82\art\ART_WORK_IN_PROCESS\46_Larson Text\Larson Powerpoint project\1_Source Files\Batch 4\Common Art\Arro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39" y="573730"/>
            <a:ext cx="2751095" cy="33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74545" y="2511613"/>
                <a:ext cx="3852167" cy="656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Find the product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xy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545" y="2511613"/>
                <a:ext cx="3852167" cy="656590"/>
              </a:xfrm>
              <a:prstGeom prst="rect">
                <a:avLst/>
              </a:prstGeom>
              <a:blipFill>
                <a:blip r:embed="rId4"/>
                <a:stretch>
                  <a:fillRect l="-1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929316" y="4086204"/>
            <a:ext cx="2998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 numerators and</a:t>
            </a:r>
            <a:b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denominators.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066890" y="2817120"/>
            <a:ext cx="182880" cy="182880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929316" y="5079104"/>
            <a:ext cx="2888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Factor and divide out</a:t>
            </a:r>
            <a:b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common factors.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929316" y="5951360"/>
            <a:ext cx="197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Simplified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585801" y="4101804"/>
                <a:ext cx="2661996" cy="656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xy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56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xy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801" y="4101804"/>
                <a:ext cx="2661996" cy="6565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036102" y="5941312"/>
                <a:ext cx="26619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7</a:t>
                </a:r>
                <a:r>
                  <a:rPr lang="es-E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s-ES" sz="2000" baseline="30000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es-ES" sz="2000" i="1" dirty="0"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s-E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 0, </a:t>
                </a:r>
                <a:r>
                  <a:rPr lang="es-E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sz="2000" i="0" dirty="0" smtClean="0">
                        <a:latin typeface="Cambria Math"/>
                        <a:ea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s-ES" sz="2000" dirty="0">
                    <a:latin typeface="Arial" pitchFamily="34" charset="0"/>
                    <a:cs typeface="Arial" pitchFamily="34" charset="0"/>
                  </a:rPr>
                  <a:t> 0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102" y="5941312"/>
                <a:ext cx="2661996" cy="400110"/>
              </a:xfrm>
              <a:prstGeom prst="rect">
                <a:avLst/>
              </a:prstGeom>
              <a:blipFill>
                <a:blip r:embed="rId6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 flipV="1">
            <a:off x="2004181" y="2827807"/>
            <a:ext cx="182880" cy="182880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522029" y="3054448"/>
            <a:ext cx="182880" cy="182880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814642" y="3073111"/>
            <a:ext cx="182880" cy="182880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031636" y="5094704"/>
                <a:ext cx="2966796" cy="656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ES" sz="2000">
                            <a:latin typeface="Arial" pitchFamily="34" charset="0"/>
                            <a:cs typeface="Arial" pitchFamily="34" charset="0"/>
                          </a:rPr>
                          <m:t>8 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s-ES" sz="2000">
                            <a:latin typeface="Arial" pitchFamily="34" charset="0"/>
                            <a:cs typeface="Arial" pitchFamily="34" charset="0"/>
                          </a:rPr>
                          <m:t> 7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s-E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E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s-E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E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2000" baseline="30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s-E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s-E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E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2000" baseline="30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s-E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s-E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E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8 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636" y="5094704"/>
                <a:ext cx="2966796" cy="6565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Connector 76"/>
          <p:cNvCxnSpPr/>
          <p:nvPr/>
        </p:nvCxnSpPr>
        <p:spPr>
          <a:xfrm flipV="1">
            <a:off x="5301191" y="5201102"/>
            <a:ext cx="244301" cy="151336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105550" y="5198068"/>
            <a:ext cx="244301" cy="151336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961893" y="5201102"/>
            <a:ext cx="244301" cy="151336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5954371" y="5456243"/>
            <a:ext cx="244301" cy="151336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349851" y="5482189"/>
            <a:ext cx="244301" cy="151336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717592" y="5482189"/>
            <a:ext cx="244301" cy="151336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12" descr="\\10.66.3.82\art\ART_WORK_IN_PROCESS\46_Larson Text\Larson Powerpoint project\1_Source Files\Batch 4\Common Art\ANOTHER-WAY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39" y="150807"/>
            <a:ext cx="2011680" cy="20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3274545" y="3391888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3194" y="4058821"/>
            <a:ext cx="5915025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0880" y="1895476"/>
            <a:ext cx="1421430" cy="493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47657" y="2378012"/>
            <a:ext cx="1495710" cy="439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2664" y="2808641"/>
            <a:ext cx="1788294" cy="47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33750" y="3294024"/>
            <a:ext cx="1839914" cy="24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5" name="Rectangle 4"/>
          <p:cNvSpPr/>
          <p:nvPr/>
        </p:nvSpPr>
        <p:spPr>
          <a:xfrm>
            <a:off x="330879" y="413136"/>
            <a:ext cx="2580855" cy="1264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8439EE-B72C-495B-AD7B-277177375748}"/>
              </a:ext>
            </a:extLst>
          </p:cNvPr>
          <p:cNvSpPr txBox="1"/>
          <p:nvPr/>
        </p:nvSpPr>
        <p:spPr>
          <a:xfrm>
            <a:off x="8072437" y="2213513"/>
            <a:ext cx="2870200" cy="1328023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Note when multiplying first then simplifying you end up having to refactor back to where you started!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539AC82-EDE2-4680-AB55-E965D4F5D023}"/>
              </a:ext>
            </a:extLst>
          </p:cNvPr>
          <p:cNvCxnSpPr>
            <a:cxnSpLocks/>
          </p:cNvCxnSpPr>
          <p:nvPr/>
        </p:nvCxnSpPr>
        <p:spPr>
          <a:xfrm flipH="1">
            <a:off x="4338668" y="3054448"/>
            <a:ext cx="3733769" cy="1073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240A8CC-231C-4ABF-8F05-A12DEB69EE4F}"/>
              </a:ext>
            </a:extLst>
          </p:cNvPr>
          <p:cNvCxnSpPr>
            <a:cxnSpLocks/>
          </p:cNvCxnSpPr>
          <p:nvPr/>
        </p:nvCxnSpPr>
        <p:spPr>
          <a:xfrm flipH="1">
            <a:off x="5545493" y="3073111"/>
            <a:ext cx="2512998" cy="1054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35C1AA5-2DCD-4333-A2BF-EE8CFB16970A}"/>
              </a:ext>
            </a:extLst>
          </p:cNvPr>
          <p:cNvCxnSpPr>
            <a:cxnSpLocks/>
          </p:cNvCxnSpPr>
          <p:nvPr/>
        </p:nvCxnSpPr>
        <p:spPr>
          <a:xfrm flipH="1">
            <a:off x="5952668" y="3073111"/>
            <a:ext cx="2105823" cy="2005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29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62" grpId="0"/>
      <p:bldP spid="64" grpId="0"/>
      <p:bldP spid="63" grpId="0"/>
      <p:bldP spid="24" grpId="0"/>
      <p:bldP spid="3" grpId="0" animBg="1"/>
      <p:bldP spid="4" grpId="0" animBg="1"/>
      <p:bldP spid="25" grpId="0" animBg="1"/>
      <p:bldP spid="26" grpId="0" animBg="1"/>
      <p:bldP spid="27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76211" y="52725"/>
                <a:ext cx="5260050" cy="60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Find the product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5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20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211" y="52725"/>
                <a:ext cx="5260050" cy="603883"/>
              </a:xfrm>
              <a:prstGeom prst="rect">
                <a:avLst/>
              </a:prstGeom>
              <a:blipFill>
                <a:blip r:embed="rId2"/>
                <a:stretch>
                  <a:fillRect l="-1275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564848" y="1130087"/>
            <a:ext cx="3462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Factor so can divide out</a:t>
            </a:r>
          </a:p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common factors in each.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5357151" y="3510141"/>
            <a:ext cx="766719" cy="251918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123870" y="3495549"/>
            <a:ext cx="856426" cy="266511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675283" y="3801380"/>
            <a:ext cx="451937" cy="241065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886122" y="3797267"/>
            <a:ext cx="789161" cy="287125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151495" y="3833955"/>
            <a:ext cx="734627" cy="250437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1376211" y="1165211"/>
                <a:ext cx="6900163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5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20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(1 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5)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5)(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211" y="1165211"/>
                <a:ext cx="6900163" cy="6613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4267499" y="2745789"/>
                <a:ext cx="3122144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1)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5)(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5)(3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499" y="2745789"/>
                <a:ext cx="3122144" cy="6613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8564848" y="2677446"/>
            <a:ext cx="2480632" cy="643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 numerators</a:t>
            </a:r>
          </a:p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and denominators.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/>
              <p:cNvSpPr txBox="1"/>
              <p:nvPr/>
            </p:nvSpPr>
            <p:spPr>
              <a:xfrm>
                <a:off x="8564848" y="1911714"/>
                <a:ext cx="28270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Rewrite 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as</a:t>
                </a:r>
              </a:p>
              <a:p>
                <a:pPr marL="274320" indent="-274320"/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1)(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1)</a:t>
                </a:r>
              </a:p>
            </p:txBody>
          </p:sp>
        </mc:Choice>
        <mc:Fallback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848" y="1911714"/>
                <a:ext cx="2827052" cy="707886"/>
              </a:xfrm>
              <a:prstGeom prst="rect">
                <a:avLst/>
              </a:prstGeom>
              <a:blipFill>
                <a:blip r:embed="rId5"/>
                <a:stretch>
                  <a:fillRect l="-2371" t="-4310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267499" y="3479988"/>
                <a:ext cx="3566160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1)(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5)(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5)(3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499" y="3479988"/>
                <a:ext cx="3566160" cy="6613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Connector 88"/>
          <p:cNvCxnSpPr/>
          <p:nvPr/>
        </p:nvCxnSpPr>
        <p:spPr>
          <a:xfrm flipV="1">
            <a:off x="4541896" y="3495627"/>
            <a:ext cx="424123" cy="251918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8564848" y="3474950"/>
            <a:ext cx="2480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Divide out common</a:t>
            </a:r>
          </a:p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/>
              <p:cNvSpPr txBox="1"/>
              <p:nvPr/>
            </p:nvSpPr>
            <p:spPr>
              <a:xfrm>
                <a:off x="4264951" y="4268558"/>
                <a:ext cx="3657600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</a:t>
                </a:r>
              </a:p>
            </p:txBody>
          </p:sp>
        </mc:Choice>
        <mc:Fallback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951" y="4268558"/>
                <a:ext cx="3657600" cy="363736"/>
              </a:xfrm>
              <a:prstGeom prst="rect">
                <a:avLst/>
              </a:prstGeom>
              <a:blipFill>
                <a:blip r:embed="rId8"/>
                <a:stretch>
                  <a:fillRect t="-6667" r="-833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TextBox 113"/>
          <p:cNvSpPr txBox="1"/>
          <p:nvPr/>
        </p:nvSpPr>
        <p:spPr>
          <a:xfrm>
            <a:off x="8564848" y="4268558"/>
            <a:ext cx="266272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Simplified form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0669" y="3427355"/>
            <a:ext cx="12110663" cy="3370234"/>
            <a:chOff x="40669" y="3427355"/>
            <a:chExt cx="12110663" cy="33702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/>
                <p:cNvSpPr txBox="1"/>
                <p:nvPr/>
              </p:nvSpPr>
              <p:spPr>
                <a:xfrm>
                  <a:off x="3647412" y="4858597"/>
                  <a:ext cx="8503920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Check the simplified expression. Enter the original expression as y</a:t>
                  </a:r>
                  <a:r>
                    <a:rPr lang="en-US" sz="2000" baseline="-25000" dirty="0">
                      <a:latin typeface="Arial" pitchFamily="34" charset="0"/>
                      <a:cs typeface="Arial" pitchFamily="34" charset="0"/>
                    </a:rPr>
                    <a:t>1</a:t>
                  </a:r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and the simplified expression as y</a:t>
                  </a:r>
                  <a:r>
                    <a:rPr lang="en-US" sz="2000" baseline="-25000" dirty="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in a graphing calculator. Then use the 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table</a:t>
                  </a:r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feature to compare the values of the two expressions. The values of y</a:t>
                  </a:r>
                  <a:r>
                    <a:rPr lang="en-US" sz="2000" baseline="-25000" dirty="0">
                      <a:latin typeface="Arial" pitchFamily="34" charset="0"/>
                      <a:cs typeface="Arial" pitchFamily="34" charset="0"/>
                    </a:rPr>
                    <a:t>1</a:t>
                  </a:r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and y</a:t>
                  </a:r>
                  <a:r>
                    <a:rPr lang="en-US" sz="2000" baseline="-25000" dirty="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are the same, except when 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5, 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0, and 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1. So, when these values are excluded from the domain of the simplified expression, it is equivalent to the original expression.</a:t>
                  </a:r>
                </a:p>
              </p:txBody>
            </p:sp>
          </mc:Choice>
          <mc:Fallback xmlns="">
            <p:sp>
              <p:nvSpPr>
                <p:cNvPr id="115" name="TextBox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412" y="4858597"/>
                  <a:ext cx="8503920" cy="1938992"/>
                </a:xfrm>
                <a:prstGeom prst="rect">
                  <a:avLst/>
                </a:prstGeom>
                <a:blipFill>
                  <a:blip r:embed="rId9"/>
                  <a:stretch>
                    <a:fillRect l="-717" t="-1258" r="-789" b="-50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16" name="Picture 2" descr="D:\meenu\batch3\grade7\01\ms2019_gr7_se_ch1_PNGs\paper_big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69" y="3427355"/>
              <a:ext cx="3374383" cy="3300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7" name="TextBox 116"/>
            <p:cNvSpPr txBox="1"/>
            <p:nvPr/>
          </p:nvSpPr>
          <p:spPr>
            <a:xfrm>
              <a:off x="128794" y="3561409"/>
              <a:ext cx="10855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rPr>
                <a:t>Check</a:t>
              </a:r>
            </a:p>
          </p:txBody>
        </p:sp>
        <p:pic>
          <p:nvPicPr>
            <p:cNvPr id="1038" name="Picture 14" descr="D:\meenu\batch4\algebra\07\Ch 07\hsalg2_t_0703_000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539" y="4090959"/>
              <a:ext cx="2877030" cy="1971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TextBox 6">
            <a:extLst>
              <a:ext uri="{FF2B5EF4-FFF2-40B4-BE49-F238E27FC236}">
                <a16:creationId xmlns:a16="http://schemas.microsoft.com/office/drawing/2014/main" id="{0454721B-192F-4062-910D-C4915CC3647B}"/>
              </a:ext>
            </a:extLst>
          </p:cNvPr>
          <p:cNvSpPr txBox="1"/>
          <p:nvPr/>
        </p:nvSpPr>
        <p:spPr>
          <a:xfrm>
            <a:off x="1376211" y="786048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98590" y="1219658"/>
            <a:ext cx="4670509" cy="285099"/>
            <a:chOff x="1466537" y="1219667"/>
            <a:chExt cx="4670509" cy="285099"/>
          </a:xfrm>
        </p:grpSpPr>
        <p:sp>
          <p:nvSpPr>
            <p:cNvPr id="4" name="Rectangle 3"/>
            <p:cNvSpPr/>
            <p:nvPr/>
          </p:nvSpPr>
          <p:spPr>
            <a:xfrm>
              <a:off x="1466537" y="1219667"/>
              <a:ext cx="1292703" cy="285099"/>
            </a:xfrm>
            <a:prstGeom prst="rect">
              <a:avLst/>
            </a:prstGeom>
            <a:solidFill>
              <a:srgbClr val="FFF9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06630" y="1228063"/>
              <a:ext cx="1530416" cy="274272"/>
            </a:xfrm>
            <a:prstGeom prst="rect">
              <a:avLst/>
            </a:prstGeom>
            <a:solidFill>
              <a:srgbClr val="FFF9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21208" y="1220530"/>
            <a:ext cx="4910217" cy="284643"/>
            <a:chOff x="2989155" y="1220539"/>
            <a:chExt cx="4910217" cy="284643"/>
          </a:xfrm>
        </p:grpSpPr>
        <p:sp>
          <p:nvSpPr>
            <p:cNvPr id="27" name="Rectangle 26"/>
            <p:cNvSpPr/>
            <p:nvPr/>
          </p:nvSpPr>
          <p:spPr>
            <a:xfrm>
              <a:off x="2989155" y="1220539"/>
              <a:ext cx="1270232" cy="284643"/>
            </a:xfrm>
            <a:prstGeom prst="rect">
              <a:avLst/>
            </a:prstGeom>
            <a:solidFill>
              <a:srgbClr val="FFF9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368956" y="1228062"/>
              <a:ext cx="1530416" cy="271133"/>
            </a:xfrm>
            <a:prstGeom prst="rect">
              <a:avLst/>
            </a:prstGeom>
            <a:solidFill>
              <a:srgbClr val="FFF9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23827" y="1504757"/>
            <a:ext cx="4907598" cy="249791"/>
            <a:chOff x="2991774" y="1504766"/>
            <a:chExt cx="4907598" cy="249791"/>
          </a:xfrm>
        </p:grpSpPr>
        <p:sp>
          <p:nvSpPr>
            <p:cNvPr id="28" name="Rectangle 27"/>
            <p:cNvSpPr/>
            <p:nvPr/>
          </p:nvSpPr>
          <p:spPr>
            <a:xfrm>
              <a:off x="2991774" y="1504766"/>
              <a:ext cx="1270232" cy="249791"/>
            </a:xfrm>
            <a:prstGeom prst="rect">
              <a:avLst/>
            </a:prstGeom>
            <a:solidFill>
              <a:srgbClr val="FFF9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68956" y="1523811"/>
              <a:ext cx="1530416" cy="230746"/>
            </a:xfrm>
            <a:prstGeom prst="rect">
              <a:avLst/>
            </a:prstGeom>
            <a:solidFill>
              <a:srgbClr val="FFF9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98590" y="1500633"/>
            <a:ext cx="4670509" cy="267012"/>
            <a:chOff x="1466537" y="1500642"/>
            <a:chExt cx="4670509" cy="267012"/>
          </a:xfrm>
        </p:grpSpPr>
        <p:sp>
          <p:nvSpPr>
            <p:cNvPr id="26" name="Rectangle 25"/>
            <p:cNvSpPr/>
            <p:nvPr/>
          </p:nvSpPr>
          <p:spPr>
            <a:xfrm>
              <a:off x="1466537" y="1500642"/>
              <a:ext cx="1290708" cy="253915"/>
            </a:xfrm>
            <a:prstGeom prst="rect">
              <a:avLst/>
            </a:prstGeom>
            <a:solidFill>
              <a:srgbClr val="FFF9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06630" y="1519939"/>
              <a:ext cx="1530416" cy="247715"/>
            </a:xfrm>
            <a:prstGeom prst="rect">
              <a:avLst/>
            </a:prstGeom>
            <a:solidFill>
              <a:srgbClr val="FFF9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4240223" y="3368298"/>
            <a:ext cx="3896220" cy="739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16840" y="1056609"/>
            <a:ext cx="3683464" cy="755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5516734-7C3C-424D-803B-B71550E4AAF3}"/>
              </a:ext>
            </a:extLst>
          </p:cNvPr>
          <p:cNvGrpSpPr/>
          <p:nvPr/>
        </p:nvGrpSpPr>
        <p:grpSpPr>
          <a:xfrm>
            <a:off x="4652649" y="1973825"/>
            <a:ext cx="1455174" cy="629490"/>
            <a:chOff x="4652649" y="1973825"/>
            <a:chExt cx="1455174" cy="629490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436A918-6336-4720-98D4-C36EA8CFA9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52649" y="2347047"/>
              <a:ext cx="719189" cy="25626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E08ACFF-E51A-4601-AF88-ACE3639480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73196" y="1973825"/>
              <a:ext cx="734627" cy="23369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1F573FD-A23B-46CE-8A2A-EFF5FA690F28}"/>
                  </a:ext>
                </a:extLst>
              </p:cNvPr>
              <p:cNvSpPr txBox="1"/>
              <p:nvPr/>
            </p:nvSpPr>
            <p:spPr>
              <a:xfrm>
                <a:off x="4257181" y="1938914"/>
                <a:ext cx="3896219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1)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5)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5)(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1F573FD-A23B-46CE-8A2A-EFF5FA690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181" y="1938914"/>
                <a:ext cx="3896219" cy="6613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06549D5A-FF9B-4947-81E0-C9747EA79AF1}"/>
              </a:ext>
            </a:extLst>
          </p:cNvPr>
          <p:cNvSpPr/>
          <p:nvPr/>
        </p:nvSpPr>
        <p:spPr>
          <a:xfrm>
            <a:off x="9903010" y="2217014"/>
            <a:ext cx="1425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and cancel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613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" grpId="0" animBg="1"/>
      <p:bldP spid="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5718132" y="3102072"/>
                <a:ext cx="2740315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smtClean="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9)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132" y="3102072"/>
                <a:ext cx="2740315" cy="6613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9" name="Picture 15" descr="\\10.66.3.82\art\ART_WORK_IN_PROCESS\46_Larson Text\Larson Powerpoint project\1_Source Files\Batch 4\Common Art\Arrow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41"/>
          <a:stretch/>
        </p:blipFill>
        <p:spPr bwMode="auto">
          <a:xfrm>
            <a:off x="324474" y="1494146"/>
            <a:ext cx="3166873" cy="214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44657" y="109347"/>
                <a:ext cx="4863856" cy="60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Find the product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9).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657" y="109347"/>
                <a:ext cx="4863856" cy="603883"/>
              </a:xfrm>
              <a:prstGeom prst="rect">
                <a:avLst/>
              </a:prstGeom>
              <a:blipFill>
                <a:blip r:embed="rId5"/>
                <a:stretch>
                  <a:fillRect l="-1378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572944" y="1551748"/>
            <a:ext cx="2651760" cy="643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polynomial as a</a:t>
            </a:r>
          </a:p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rational expression.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144657" y="1647062"/>
                <a:ext cx="5407070" cy="608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27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9)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baseline="3000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 dirty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baseline="3000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657" y="1647062"/>
                <a:ext cx="5407070" cy="608243"/>
              </a:xfrm>
              <a:prstGeom prst="rect">
                <a:avLst/>
              </a:prstGeom>
              <a:blipFill>
                <a:blip r:embed="rId6"/>
                <a:stretch>
                  <a:fillRect b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725815" y="2344955"/>
                <a:ext cx="2716007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smtClean="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9)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5815" y="2344955"/>
                <a:ext cx="2716007" cy="6613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8572944" y="2545887"/>
            <a:ext cx="3474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Multiply. Factor denominator.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572944" y="3296603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Divide out common factors.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6828143" y="3442442"/>
            <a:ext cx="1463040" cy="228600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811604" y="3143864"/>
            <a:ext cx="1463040" cy="228600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8572944" y="4047319"/>
            <a:ext cx="192024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Simplified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5725815" y="3952713"/>
                <a:ext cx="1128753" cy="552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5815" y="3952713"/>
                <a:ext cx="1128753" cy="5529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374349" y="1510777"/>
                <a:ext cx="2765014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Notice that </a:t>
                </a:r>
                <a:r>
                  <a:rPr lang="en-US" sz="16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16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3</a:t>
                </a:r>
                <a:r>
                  <a:rPr lang="en-US" sz="16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9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does not equal zero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for any real value of </a:t>
                </a:r>
                <a:r>
                  <a:rPr lang="en-US" sz="16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So, no values must be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excluded from the domain to make the simplified form equivalent to the original.</a:t>
                </a:r>
                <a:endParaRPr lang="en-US" sz="1600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49" y="1510777"/>
                <a:ext cx="2765014" cy="1815882"/>
              </a:xfrm>
              <a:prstGeom prst="rect">
                <a:avLst/>
              </a:prstGeom>
              <a:blipFill>
                <a:blip r:embed="rId9"/>
                <a:stretch>
                  <a:fillRect l="-1101" t="-1007" r="-2643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40" name="Picture 16" descr="\\10.66.3.82\art\ART_WORK_IN_PROCESS\46_Larson Text\Larson Powerpoint project\1_Source Files\Batch 4\Common Art\Study-TIP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12" y="1165521"/>
            <a:ext cx="1737360" cy="25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3144657" y="988376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44118" y="1571420"/>
            <a:ext cx="5773533" cy="703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64960" y="3103040"/>
            <a:ext cx="6199824" cy="703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37F8B2-6F0B-4AA6-9DF5-C5D475F6F4AC}"/>
              </a:ext>
            </a:extLst>
          </p:cNvPr>
          <p:cNvSpPr txBox="1"/>
          <p:nvPr/>
        </p:nvSpPr>
        <p:spPr>
          <a:xfrm>
            <a:off x="8021213" y="771523"/>
            <a:ext cx="1728312" cy="4086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CANNOT factor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B3A624-6BD5-4B3F-B26F-FAB8AC8ED551}"/>
              </a:ext>
            </a:extLst>
          </p:cNvPr>
          <p:cNvSpPr txBox="1"/>
          <p:nvPr/>
        </p:nvSpPr>
        <p:spPr>
          <a:xfrm>
            <a:off x="5848192" y="849515"/>
            <a:ext cx="1344328" cy="4086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CAN factor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8D1ACB4-AECF-4DD1-9364-F1B8F6675110}"/>
              </a:ext>
            </a:extLst>
          </p:cNvPr>
          <p:cNvCxnSpPr/>
          <p:nvPr/>
        </p:nvCxnSpPr>
        <p:spPr>
          <a:xfrm flipH="1">
            <a:off x="7861300" y="1098409"/>
            <a:ext cx="690427" cy="618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6F45632-D161-4BA7-8913-41C97E7E32CC}"/>
              </a:ext>
            </a:extLst>
          </p:cNvPr>
          <p:cNvCxnSpPr>
            <a:cxnSpLocks/>
          </p:cNvCxnSpPr>
          <p:nvPr/>
        </p:nvCxnSpPr>
        <p:spPr>
          <a:xfrm>
            <a:off x="6388100" y="1183541"/>
            <a:ext cx="0" cy="917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85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114" grpId="0"/>
      <p:bldP spid="126" grpId="0"/>
      <p:bldP spid="127" grpId="0"/>
      <p:bldP spid="27" grpId="0"/>
      <p:bldP spid="3" grpId="0" animBg="1"/>
      <p:bldP spid="18" grpId="0" animBg="1"/>
      <p:bldP spid="4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BFFB0B-AE78-413B-9547-8B808BD36E80}"/>
              </a:ext>
            </a:extLst>
          </p:cNvPr>
          <p:cNvSpPr/>
          <p:nvPr/>
        </p:nvSpPr>
        <p:spPr>
          <a:xfrm>
            <a:off x="4902200" y="5041900"/>
            <a:ext cx="685800" cy="3429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/>
              <p:nvPr/>
            </p:nvSpPr>
            <p:spPr>
              <a:xfrm>
                <a:off x="317500" y="393700"/>
                <a:ext cx="11518900" cy="6360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Review/Recap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i="1" dirty="0"/>
                  <a:t>Rational Expression</a:t>
                </a:r>
                <a:r>
                  <a:rPr lang="en-US" dirty="0"/>
                  <a:t>: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One polynomial divided by another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In other words, a fraction with a polynomial on top and another on the bottom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are both non-zero polynomials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Fraction Arithmetic - Multiplying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each fraction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Multiply across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the result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Simplifying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Cancelling means “dividing out common </a:t>
                </a:r>
                <a:r>
                  <a:rPr lang="en-US" b="1" dirty="0"/>
                  <a:t>factors</a:t>
                </a:r>
                <a:r>
                  <a:rPr lang="en-US" dirty="0"/>
                  <a:t>”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Factor before cancelling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This mean you </a:t>
                </a:r>
                <a:r>
                  <a:rPr lang="en-US" b="1" i="1" dirty="0"/>
                  <a:t>CANNOT</a:t>
                </a:r>
                <a:r>
                  <a:rPr lang="en-US" i="1" dirty="0"/>
                  <a:t> </a:t>
                </a:r>
                <a:r>
                  <a:rPr lang="en-US" dirty="0"/>
                  <a:t>cancel in situations like this: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because in the numerator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a term not a factor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393700"/>
                <a:ext cx="11518900" cy="6360716"/>
              </a:xfrm>
              <a:prstGeom prst="rect">
                <a:avLst/>
              </a:prstGeom>
              <a:blipFill>
                <a:blip r:embed="rId2"/>
                <a:stretch>
                  <a:fillRect l="-529" t="-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4917250-AEDF-4D14-8E19-751706E56FE3}"/>
              </a:ext>
            </a:extLst>
          </p:cNvPr>
          <p:cNvSpPr txBox="1"/>
          <p:nvPr/>
        </p:nvSpPr>
        <p:spPr>
          <a:xfrm>
            <a:off x="4356100" y="2908300"/>
            <a:ext cx="61468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Multiply across first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Then simply the result</a:t>
            </a:r>
          </a:p>
          <a:p>
            <a:pPr>
              <a:lnSpc>
                <a:spcPct val="150000"/>
              </a:lnSpc>
            </a:pPr>
            <a:r>
              <a:rPr lang="en-US" dirty="0"/>
              <a:t>But sometimes it helps to clean up before multiplying across…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547244F4-433E-4BAA-8A5B-E916DEC46B17}"/>
              </a:ext>
            </a:extLst>
          </p:cNvPr>
          <p:cNvSpPr/>
          <p:nvPr/>
        </p:nvSpPr>
        <p:spPr>
          <a:xfrm>
            <a:off x="3797300" y="2908300"/>
            <a:ext cx="431800" cy="15728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C12CC0-0B29-43A8-94B3-A7F62DC0E143}"/>
              </a:ext>
            </a:extLst>
          </p:cNvPr>
          <p:cNvSpPr/>
          <p:nvPr/>
        </p:nvSpPr>
        <p:spPr>
          <a:xfrm>
            <a:off x="4356100" y="2908300"/>
            <a:ext cx="2217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Alternatively you can: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DE2386-20DA-48DB-A14B-957DB46C9327}"/>
              </a:ext>
            </a:extLst>
          </p:cNvPr>
          <p:cNvSpPr/>
          <p:nvPr/>
        </p:nvSpPr>
        <p:spPr>
          <a:xfrm>
            <a:off x="3322928" y="5422900"/>
            <a:ext cx="1020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always</a:t>
            </a:r>
          </a:p>
        </p:txBody>
      </p:sp>
    </p:spTree>
    <p:extLst>
      <p:ext uri="{BB962C8B-B14F-4D97-AF65-F5344CB8AC3E}">
        <p14:creationId xmlns:p14="http://schemas.microsoft.com/office/powerpoint/2010/main" val="76123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380, #3-24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7.3a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Multiplying Rational Expressions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Simplify rational expressions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Multiply rational expressions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412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Rational expression, p. 376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Simplified form of a rational expression, p. 376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Prior: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Fractions and fraction arithmetic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Polynomials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Equivalent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Reciprocal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FEB0BA9-C5CA-4951-8FCE-DB31F0560D28}"/>
                  </a:ext>
                </a:extLst>
              </p:cNvPr>
              <p:cNvSpPr txBox="1"/>
              <p:nvPr/>
            </p:nvSpPr>
            <p:spPr>
              <a:xfrm>
                <a:off x="279400" y="381000"/>
                <a:ext cx="11658600" cy="5560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/>
                  <a:t>Today we are going to multiply </a:t>
                </a:r>
                <a:r>
                  <a:rPr lang="en-US" sz="2000" b="1" i="1" dirty="0"/>
                  <a:t>Rational Expressions</a:t>
                </a:r>
                <a:endParaRPr lang="en-US" b="1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Tomorrow we will divide them…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Heads up…we will turn our division problems into multiplication (reciprocal)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So getting our multiplication skills down pat is </a:t>
                </a:r>
                <a:r>
                  <a:rPr lang="en-US" b="1" i="1" dirty="0"/>
                  <a:t>important!</a:t>
                </a: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But first we need to: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Figure out what a </a:t>
                </a:r>
                <a:r>
                  <a:rPr lang="en-US" b="1" i="1" dirty="0"/>
                  <a:t>rational expression </a:t>
                </a:r>
                <a:r>
                  <a:rPr lang="en-US" dirty="0"/>
                  <a:t>is: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One polynomial divided by another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In other words, a fraction with a polynomial on top and another on the bottom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are both non-zero polynomials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den>
                    </m:f>
                  </m:oMath>
                </a14:m>
                <a:endParaRPr lang="en-US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Note there is no = sign.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Since a rational expression is basically a fraction, we also review our fraction arithmetic rules!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FEB0BA9-C5CA-4951-8FCE-DB31F0560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0" y="381000"/>
                <a:ext cx="11658600" cy="5560176"/>
              </a:xfrm>
              <a:prstGeom prst="rect">
                <a:avLst/>
              </a:prstGeom>
              <a:blipFill>
                <a:blip r:embed="rId2"/>
                <a:stretch>
                  <a:fillRect l="-575" b="-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50FBBEC2-F184-4341-8371-7C0BFB922CEF}"/>
              </a:ext>
            </a:extLst>
          </p:cNvPr>
          <p:cNvSpPr/>
          <p:nvPr/>
        </p:nvSpPr>
        <p:spPr>
          <a:xfrm>
            <a:off x="3326140" y="5098534"/>
            <a:ext cx="7766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Why?</a:t>
            </a:r>
            <a:r>
              <a:rPr lang="en-US" sz="2000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E22446-EBFB-4663-BFF1-16A2DD6A3F48}"/>
              </a:ext>
            </a:extLst>
          </p:cNvPr>
          <p:cNvSpPr/>
          <p:nvPr/>
        </p:nvSpPr>
        <p:spPr>
          <a:xfrm>
            <a:off x="3959841" y="5116612"/>
            <a:ext cx="510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Because this is an </a:t>
            </a:r>
            <a:r>
              <a:rPr lang="en-US" b="1" i="1" dirty="0"/>
              <a:t>EXPRESSION </a:t>
            </a:r>
            <a:r>
              <a:rPr lang="en-US" dirty="0"/>
              <a:t>not an equation.</a:t>
            </a:r>
            <a:r>
              <a:rPr lang="en-US" b="1" dirty="0"/>
              <a:t> 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6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FEB0BA9-C5CA-4951-8FCE-DB31F0560D28}"/>
                  </a:ext>
                </a:extLst>
              </p:cNvPr>
              <p:cNvSpPr txBox="1"/>
              <p:nvPr/>
            </p:nvSpPr>
            <p:spPr>
              <a:xfrm>
                <a:off x="279400" y="381000"/>
                <a:ext cx="11658600" cy="6517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Fraction Arithmetic</a:t>
                </a:r>
                <a:endParaRPr lang="en-US" b="1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Okay settle down, we can do this…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We are going to be multiplying so let’s focus on how to multiply fractions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Divide out (people often say cancel) common factors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Note I said simplify </a:t>
                </a:r>
                <a:r>
                  <a:rPr lang="en-US" b="1" i="1" dirty="0"/>
                  <a:t>FACTORS</a:t>
                </a:r>
                <a:r>
                  <a:rPr lang="en-US" dirty="0"/>
                  <a:t> not terms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Factors means </a:t>
                </a:r>
                <a:r>
                  <a:rPr lang="en-US" b="1" dirty="0"/>
                  <a:t>product</a:t>
                </a:r>
                <a:r>
                  <a:rPr lang="en-US" dirty="0"/>
                  <a:t> which means things </a:t>
                </a:r>
                <a:r>
                  <a:rPr lang="en-US" b="1" dirty="0"/>
                  <a:t>multiplied</a:t>
                </a:r>
                <a:r>
                  <a:rPr lang="en-US" dirty="0"/>
                  <a:t> together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Example: 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65</m:t>
                        </m:r>
                      </m:den>
                    </m:f>
                  </m:oMath>
                </a14:m>
                <a:endParaRPr lang="en-US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Example: 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+3)(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den>
                    </m:f>
                  </m:oMath>
                </a14:m>
                <a:endParaRPr lang="en-US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We </a:t>
                </a:r>
                <a:r>
                  <a:rPr lang="en-US" b="1" i="1" dirty="0"/>
                  <a:t>CANNOT</a:t>
                </a:r>
                <a:r>
                  <a:rPr lang="en-US" dirty="0"/>
                  <a:t> do the following: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en-US" b="1" i="1" dirty="0"/>
                  <a:t>DON’T DO THIS </a:t>
                </a:r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b="1" i="1" dirty="0"/>
                  <a:t> </a:t>
                </a:r>
                <a:r>
                  <a:rPr lang="en-US" dirty="0"/>
                  <a:t>... you </a:t>
                </a:r>
                <a:r>
                  <a:rPr lang="en-US" b="1" i="1" dirty="0"/>
                  <a:t>CANNOT</a:t>
                </a:r>
                <a:r>
                  <a:rPr lang="en-US" dirty="0"/>
                  <a:t> divide out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2">
                  <a:lnSpc>
                    <a:spcPct val="150000"/>
                  </a:lnSpc>
                </a:pPr>
                <a:r>
                  <a:rPr lang="en-US" dirty="0"/>
                  <a:t>Why?</a:t>
                </a:r>
              </a:p>
              <a:p>
                <a:pPr lvl="3">
                  <a:lnSpc>
                    <a:spcPct val="150000"/>
                  </a:lnSpc>
                </a:pPr>
                <a:r>
                  <a:rPr lang="en-US" dirty="0"/>
                  <a:t>    In the numerator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3 are terms </a:t>
                </a:r>
                <a:r>
                  <a:rPr lang="en-US" b="1" i="1" dirty="0"/>
                  <a:t>NOT</a:t>
                </a:r>
                <a:r>
                  <a:rPr lang="en-US" dirty="0"/>
                  <a:t> products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FEB0BA9-C5CA-4951-8FCE-DB31F0560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0" y="381000"/>
                <a:ext cx="11658600" cy="6517682"/>
              </a:xfrm>
              <a:prstGeom prst="rect">
                <a:avLst/>
              </a:prstGeom>
              <a:blipFill>
                <a:blip r:embed="rId2"/>
                <a:stretch>
                  <a:fillRect l="-575" t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0" name="Picture 6" descr="Home Alone - Macaulay Culkin as Kevin McCallister | ホームアローン ...">
            <a:extLst>
              <a:ext uri="{FF2B5EF4-FFF2-40B4-BE49-F238E27FC236}">
                <a16:creationId xmlns:a16="http://schemas.microsoft.com/office/drawing/2014/main" id="{9EECCCF0-8F3F-4D64-8B6A-DFD4A5805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926" y="0"/>
            <a:ext cx="45196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me Alone' reboot? Macaulay Culkin and the rest of Twitter react">
            <a:extLst>
              <a:ext uri="{FF2B5EF4-FFF2-40B4-BE49-F238E27FC236}">
                <a16:creationId xmlns:a16="http://schemas.microsoft.com/office/drawing/2014/main" id="{58699F3F-8867-4BF7-AEFB-1030FE9B2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981" y="363707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A0AA7F5-AA27-40FB-8FDB-CB030AB2A093}"/>
              </a:ext>
            </a:extLst>
          </p:cNvPr>
          <p:cNvSpPr/>
          <p:nvPr/>
        </p:nvSpPr>
        <p:spPr>
          <a:xfrm>
            <a:off x="7562850" y="-241776"/>
            <a:ext cx="4878388" cy="742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F78512-A092-41B8-A887-9DFCF79CAE8E}"/>
              </a:ext>
            </a:extLst>
          </p:cNvPr>
          <p:cNvSpPr/>
          <p:nvPr/>
        </p:nvSpPr>
        <p:spPr>
          <a:xfrm>
            <a:off x="1410297" y="1593697"/>
            <a:ext cx="915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simplify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3D1713-AAE3-4DFB-9F78-E3A48AF17009}"/>
              </a:ext>
            </a:extLst>
          </p:cNvPr>
          <p:cNvSpPr/>
          <p:nvPr/>
        </p:nvSpPr>
        <p:spPr>
          <a:xfrm>
            <a:off x="2190356" y="1593697"/>
            <a:ext cx="915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simplify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8D8363-AB1D-468F-8F06-F51886F18911}"/>
              </a:ext>
            </a:extLst>
          </p:cNvPr>
          <p:cNvSpPr/>
          <p:nvPr/>
        </p:nvSpPr>
        <p:spPr>
          <a:xfrm>
            <a:off x="2968625" y="1593697"/>
            <a:ext cx="2578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… did I mention simplify?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4EE4-1BA6-4501-AB72-146AE3EA07B7}"/>
              </a:ext>
            </a:extLst>
          </p:cNvPr>
          <p:cNvSpPr/>
          <p:nvPr/>
        </p:nvSpPr>
        <p:spPr>
          <a:xfrm>
            <a:off x="5408612" y="1606397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2844A0-F6A5-4165-AABA-29EB3DBA2F59}"/>
              </a:ext>
            </a:extLst>
          </p:cNvPr>
          <p:cNvSpPr/>
          <p:nvPr/>
        </p:nvSpPr>
        <p:spPr>
          <a:xfrm>
            <a:off x="5880100" y="1604100"/>
            <a:ext cx="96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Okay 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4C9AE5-5B35-4A83-8A6C-D8BF7A029FC5}"/>
              </a:ext>
            </a:extLst>
          </p:cNvPr>
          <p:cNvSpPr/>
          <p:nvPr/>
        </p:nvSpPr>
        <p:spPr>
          <a:xfrm>
            <a:off x="6597650" y="1591400"/>
            <a:ext cx="109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simplify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36E5BB-FE0D-4F05-BBB5-F8672D293F8C}"/>
              </a:ext>
            </a:extLst>
          </p:cNvPr>
          <p:cNvSpPr/>
          <p:nvPr/>
        </p:nvSpPr>
        <p:spPr>
          <a:xfrm>
            <a:off x="4007243" y="347832"/>
            <a:ext cx="2746374" cy="1968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0BF393-D195-4638-8E8E-84B37C77BAE6}"/>
              </a:ext>
            </a:extLst>
          </p:cNvPr>
          <p:cNvGrpSpPr/>
          <p:nvPr/>
        </p:nvGrpSpPr>
        <p:grpSpPr>
          <a:xfrm>
            <a:off x="3769504" y="3421570"/>
            <a:ext cx="277482" cy="481883"/>
            <a:chOff x="3717745" y="3594100"/>
            <a:chExt cx="277482" cy="481883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0088B35-9286-4D84-9366-C9002F648731}"/>
                </a:ext>
              </a:extLst>
            </p:cNvPr>
            <p:cNvCxnSpPr/>
            <p:nvPr/>
          </p:nvCxnSpPr>
          <p:spPr>
            <a:xfrm flipV="1">
              <a:off x="3717745" y="3594100"/>
              <a:ext cx="228600" cy="1397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26AA02F-B76F-4D30-A74D-0E8D87F94ABC}"/>
                </a:ext>
              </a:extLst>
            </p:cNvPr>
            <p:cNvCxnSpPr/>
            <p:nvPr/>
          </p:nvCxnSpPr>
          <p:spPr>
            <a:xfrm flipV="1">
              <a:off x="3766627" y="3936283"/>
              <a:ext cx="228600" cy="1397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623484-D8CD-4807-AA49-1B8493B5AD4D}"/>
              </a:ext>
            </a:extLst>
          </p:cNvPr>
          <p:cNvGrpSpPr/>
          <p:nvPr/>
        </p:nvGrpSpPr>
        <p:grpSpPr>
          <a:xfrm>
            <a:off x="3202590" y="4220203"/>
            <a:ext cx="914709" cy="561831"/>
            <a:chOff x="3185337" y="4392733"/>
            <a:chExt cx="914709" cy="56183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9E390D9-7844-452D-AB62-C9BE4B2A04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85337" y="4392733"/>
              <a:ext cx="661084" cy="205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D937F8-7C15-46B3-987B-5592367366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8962" y="4748976"/>
              <a:ext cx="661084" cy="205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ight Brace 20">
            <a:extLst>
              <a:ext uri="{FF2B5EF4-FFF2-40B4-BE49-F238E27FC236}">
                <a16:creationId xmlns:a16="http://schemas.microsoft.com/office/drawing/2014/main" id="{2641F069-9CA5-4DA5-B896-5A6F129829BB}"/>
              </a:ext>
            </a:extLst>
          </p:cNvPr>
          <p:cNvSpPr/>
          <p:nvPr/>
        </p:nvSpPr>
        <p:spPr>
          <a:xfrm>
            <a:off x="4934309" y="3472974"/>
            <a:ext cx="612416" cy="15920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1424F8-287A-4311-A636-C5E1D725715A}"/>
              </a:ext>
            </a:extLst>
          </p:cNvPr>
          <p:cNvSpPr txBox="1"/>
          <p:nvPr/>
        </p:nvSpPr>
        <p:spPr>
          <a:xfrm>
            <a:off x="5724522" y="3246170"/>
            <a:ext cx="1535086" cy="2168843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Note in both these cases we are </a:t>
            </a:r>
            <a:r>
              <a:rPr lang="en-US" b="1" i="1" dirty="0"/>
              <a:t>DIVIDING</a:t>
            </a:r>
            <a:r>
              <a:rPr lang="en-US" dirty="0"/>
              <a:t> things that are </a:t>
            </a:r>
            <a:r>
              <a:rPr lang="en-US" b="1" i="1" dirty="0"/>
              <a:t>MULTIPLIED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5817D04-CF45-466E-8D5D-71FD20C696C0}"/>
                  </a:ext>
                </a:extLst>
              </p:cNvPr>
              <p:cNvSpPr/>
              <p:nvPr/>
            </p:nvSpPr>
            <p:spPr>
              <a:xfrm>
                <a:off x="3058953" y="3328145"/>
                <a:ext cx="1070741" cy="647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∙5</m:t>
                          </m:r>
                        </m:num>
                        <m:den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∙5</m:t>
                          </m:r>
                        </m:den>
                      </m:f>
                    </m:oMath>
                  </m:oMathPara>
                </a14:m>
                <a:endParaRPr lang="en-US" sz="1900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5817D04-CF45-466E-8D5D-71FD20C696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953" y="3328145"/>
                <a:ext cx="1070741" cy="6476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2D57E73-A273-49D5-9A6B-40F1026205A2}"/>
                  </a:ext>
                </a:extLst>
              </p:cNvPr>
              <p:cNvSpPr/>
              <p:nvPr/>
            </p:nvSpPr>
            <p:spPr>
              <a:xfrm>
                <a:off x="3971104" y="3319835"/>
                <a:ext cx="758926" cy="641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1900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2D57E73-A273-49D5-9A6B-40F1026205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104" y="3319835"/>
                <a:ext cx="758926" cy="6416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C6646AF-C725-416C-B1CC-C4710FD87FAF}"/>
                  </a:ext>
                </a:extLst>
              </p:cNvPr>
              <p:cNvSpPr/>
              <p:nvPr/>
            </p:nvSpPr>
            <p:spPr>
              <a:xfrm>
                <a:off x="4017281" y="4154774"/>
                <a:ext cx="1052468" cy="645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1900" dirty="0"/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C6646AF-C725-416C-B1CC-C4710FD87F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281" y="4154774"/>
                <a:ext cx="1052468" cy="6454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60C48431-FB6E-42E5-861F-8DA2FAF69EA3}"/>
              </a:ext>
            </a:extLst>
          </p:cNvPr>
          <p:cNvSpPr/>
          <p:nvPr/>
        </p:nvSpPr>
        <p:spPr>
          <a:xfrm>
            <a:off x="1830599" y="5919339"/>
            <a:ext cx="4752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 can only divide out things that are multiplied</a:t>
            </a:r>
          </a:p>
        </p:txBody>
      </p:sp>
    </p:spTree>
    <p:extLst>
      <p:ext uri="{BB962C8B-B14F-4D97-AF65-F5344CB8AC3E}">
        <p14:creationId xmlns:p14="http://schemas.microsoft.com/office/powerpoint/2010/main" val="88041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/>
      <p:bldP spid="13" grpId="0" animBg="1"/>
      <p:bldP spid="21" grpId="0" animBg="1"/>
      <p:bldP spid="25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EB0BA9-C5CA-4951-8FCE-DB31F0560D28}"/>
              </a:ext>
            </a:extLst>
          </p:cNvPr>
          <p:cNvSpPr txBox="1"/>
          <p:nvPr/>
        </p:nvSpPr>
        <p:spPr>
          <a:xfrm>
            <a:off x="279400" y="381000"/>
            <a:ext cx="11658600" cy="4512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Fraction Arithmetic - Simplifying</a:t>
            </a:r>
            <a:endParaRPr lang="en-US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Note from the prior examples you may need to factor in order to simply.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Let me say that again …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means you might want to go back and review our factoring lessons!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Here are links to some of the key lessons and PowerPoints from Chapter 4: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Short chapter review (from our midterm preps)</a:t>
            </a:r>
            <a:endParaRPr lang="en-US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L4.2c Polynomial Identities &amp; Patterns</a:t>
            </a:r>
            <a:endParaRPr lang="en-US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L4.4a Special Polynomial Factoring Patterns</a:t>
            </a:r>
            <a:endParaRPr lang="en-US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L4.4b Factoring Polynomials by Grouping</a:t>
            </a:r>
            <a:endParaRPr lang="en-US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L4.4c Factor Theorem</a:t>
            </a:r>
            <a:endParaRPr lang="en-US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C56B07-A7C1-4C5E-ACD5-D07755CE82F8}"/>
              </a:ext>
            </a:extLst>
          </p:cNvPr>
          <p:cNvSpPr/>
          <p:nvPr/>
        </p:nvSpPr>
        <p:spPr>
          <a:xfrm>
            <a:off x="2851524" y="1089263"/>
            <a:ext cx="4034502" cy="463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you may need to </a:t>
            </a:r>
            <a:r>
              <a:rPr lang="en-US" b="1" i="1" dirty="0"/>
              <a:t>factor a polynomial</a:t>
            </a:r>
            <a:r>
              <a:rPr lang="en-US" dirty="0"/>
              <a:t>. 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1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01140" y="132455"/>
                <a:ext cx="2879680" cy="599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25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140" y="132455"/>
                <a:ext cx="2879680" cy="599972"/>
              </a:xfrm>
              <a:prstGeom prst="rect">
                <a:avLst/>
              </a:prstGeom>
              <a:blipFill>
                <a:blip r:embed="rId3"/>
                <a:stretch>
                  <a:fillRect l="-2114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093151" y="1533346"/>
            <a:ext cx="4366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Factor numerator and denominator.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488228" y="1397091"/>
                <a:ext cx="3291840" cy="672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25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b="0" i="1" smtClean="0">
                                <a:latin typeface="Arial" pitchFamily="34" charset="0"/>
                                <a:cs typeface="Arial" pitchFamily="34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  <m:r>
                              <a:rPr lang="en-US" sz="2000" b="0" i="1" dirty="0" smtClean="0"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2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6)</m:t>
                        </m:r>
                      </m:num>
                      <m:den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itchFamily="34" charset="0"/>
                                <a:cs typeface="Arial" pitchFamily="34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  <m:r>
                              <a:rPr lang="en-US" sz="2000" b="0" i="1" dirty="0" smtClean="0"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 i="0">
                                <a:latin typeface="Arial" pitchFamily="34" charset="0"/>
                                <a:cs typeface="Arial" pitchFamily="34" charset="0"/>
                              </a:rPr>
                              <m:t>2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228" y="1397091"/>
                <a:ext cx="3291840" cy="672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872844" y="2069711"/>
            <a:ext cx="5421842" cy="672620"/>
            <a:chOff x="4872844" y="2069711"/>
            <a:chExt cx="5421842" cy="6726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872844" y="2069711"/>
                  <a:ext cx="1921738" cy="6726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000" b="0" i="1" smtClean="0">
                                  <a:latin typeface="Arial" pitchFamily="34" charset="0"/>
                                  <a:cs typeface="Arial" pitchFamily="34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Arial" pitchFamily="34" charset="0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a:rPr lang="en-US" sz="2000" b="0" i="1" dirty="0" smtClean="0"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sz="2000" b="0" i="0" dirty="0" smtClean="0">
                                  <a:latin typeface="Arial" pitchFamily="34" charset="0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Arial" pitchFamily="34" charset="0"/>
                                  <a:cs typeface="Arial" pitchFamily="34" charset="0"/>
                                </a:rPr>
                                <m:t>2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b="0" i="1" smtClean="0">
                              <a:latin typeface="Arial" pitchFamily="34" charset="0"/>
                              <a:cs typeface="Arial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000" i="1" dirty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000" b="0" i="0" dirty="0" smtClean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6)</m:t>
                          </m:r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000" i="1">
                                  <a:latin typeface="Arial" pitchFamily="34" charset="0"/>
                                  <a:cs typeface="Arial" pitchFamily="34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Arial" pitchFamily="34" charset="0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a:rPr lang="en-US" sz="2000" b="0" i="1" dirty="0" smtClean="0"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sz="2000" b="0" i="0" dirty="0" smtClean="0">
                                  <a:latin typeface="Arial" pitchFamily="34" charset="0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i="0">
                                  <a:latin typeface="Arial" pitchFamily="34" charset="0"/>
                                  <a:cs typeface="Arial" pitchFamily="34" charset="0"/>
                                </a:rPr>
                                <m:t>2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2000" i="0">
                              <a:latin typeface="Arial" pitchFamily="34" charset="0"/>
                              <a:cs typeface="Arial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i="1">
                              <a:latin typeface="Arial" pitchFamily="34" charset="0"/>
                              <a:cs typeface="Arial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000" i="1" dirty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000" b="0" i="0" dirty="0" smtClean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sz="2000" i="0">
                              <a:latin typeface="Arial" pitchFamily="34" charset="0"/>
                              <a:cs typeface="Arial" pitchFamily="34" charset="0"/>
                            </a:rPr>
                            <m:t>)</m:t>
                          </m:r>
                        </m:den>
                      </m:f>
                    </m:oMath>
                  </a14:m>
                  <a:endParaRPr lang="en-US" sz="2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2844" y="2069711"/>
                  <a:ext cx="1921738" cy="6726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Connector 26"/>
            <p:cNvCxnSpPr/>
            <p:nvPr/>
          </p:nvCxnSpPr>
          <p:spPr>
            <a:xfrm flipV="1">
              <a:off x="5205314" y="2469157"/>
              <a:ext cx="676230" cy="151335"/>
            </a:xfrm>
            <a:prstGeom prst="line">
              <a:avLst/>
            </a:prstGeom>
            <a:ln w="19050">
              <a:solidFill>
                <a:srgbClr val="ED1C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5205314" y="2149209"/>
              <a:ext cx="682171" cy="217714"/>
            </a:xfrm>
            <a:prstGeom prst="line">
              <a:avLst/>
            </a:prstGeom>
            <a:ln w="19050">
              <a:solidFill>
                <a:srgbClr val="ED1C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093151" y="2166868"/>
              <a:ext cx="32015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74320" indent="-274320"/>
              <a:r>
                <a:rPr lang="en-US" sz="2000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rPr>
                <a:t>Divide out common factor.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83248" y="2737370"/>
            <a:ext cx="4187203" cy="600742"/>
            <a:chOff x="4883248" y="2737370"/>
            <a:chExt cx="4187203" cy="6007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4883248" y="2737370"/>
                  <a:ext cx="2011680" cy="6007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1" smtClean="0">
                              <a:latin typeface="Arial" pitchFamily="34" charset="0"/>
                              <a:cs typeface="Arial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000" b="0" i="1" smtClean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000" i="0" dirty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000" b="0" dirty="0" smtClean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smtClean="0">
                              <a:latin typeface="Arial" pitchFamily="34" charset="0"/>
                              <a:cs typeface="Arial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i="1" smtClean="0">
                              <a:latin typeface="Arial" pitchFamily="34" charset="0"/>
                              <a:cs typeface="Arial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000" b="0" i="1" smtClean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000" i="0" dirty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000" b="0" dirty="0" smtClean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smtClean="0">
                              <a:latin typeface="Arial" pitchFamily="34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000" dirty="0">
                      <a:latin typeface="Arial" panose="020B0604020202020204" pitchFamily="34" charset="0"/>
                    </a:rPr>
                    <a:t> </a:t>
                  </a:r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≠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3248" y="2737370"/>
                  <a:ext cx="2011680" cy="600742"/>
                </a:xfrm>
                <a:prstGeom prst="rect">
                  <a:avLst/>
                </a:prstGeom>
                <a:blipFill>
                  <a:blip r:embed="rId6"/>
                  <a:stretch>
                    <a:fillRect r="-1818" b="-404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TextBox 53"/>
            <p:cNvSpPr txBox="1"/>
            <p:nvPr/>
          </p:nvSpPr>
          <p:spPr>
            <a:xfrm>
              <a:off x="7093151" y="2784238"/>
              <a:ext cx="1977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74320" indent="-274320"/>
              <a:r>
                <a:rPr lang="en-US" sz="2000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rPr>
                <a:t>Simplified form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001140" y="3926922"/>
                <a:ext cx="8552098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The original expression is undefined when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2. To make the original and simplified expressions equivalent, restrict the domain of the simplified expression by excluding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2. Both expressions are undefined when</a:t>
                </a:r>
                <a:br>
                  <a:rPr lang="en-US" sz="2000" dirty="0">
                    <a:latin typeface="Arial" pitchFamily="34" charset="0"/>
                    <a:cs typeface="Arial" pitchFamily="34" charset="0"/>
                  </a:rPr>
                </a:b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2, so it is not necessary to list it.</a:t>
                </a:r>
              </a:p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140" y="3926922"/>
                <a:ext cx="8552098" cy="1600438"/>
              </a:xfrm>
              <a:prstGeom prst="rect">
                <a:avLst/>
              </a:prstGeom>
              <a:blipFill>
                <a:blip r:embed="rId7"/>
                <a:stretch>
                  <a:fillRect l="-713" t="-1521" r="-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81571" y="1832021"/>
            <a:ext cx="3220730" cy="1513620"/>
            <a:chOff x="181571" y="1832021"/>
            <a:chExt cx="3220730" cy="1513620"/>
          </a:xfrm>
        </p:grpSpPr>
        <p:pic>
          <p:nvPicPr>
            <p:cNvPr id="17" name="Picture 10" descr="\\10.66.3.82\art\ART_WORK_IN_PROCESS\46_Larson Text\Larson Powerpoint project\1_Source Files\Batch 4\Common Art\Arrow-1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014" y="2074677"/>
              <a:ext cx="3134287" cy="1270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\\10.66.3.82\art\ART_WORK_IN_PROCESS\46_Larson Text\Larson Powerpoint project\1_Source Files\Batch 4\Common Art\Common-Error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571" y="1832021"/>
              <a:ext cx="2078589" cy="182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35937" y="2074602"/>
                  <a:ext cx="2586977" cy="991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Do not divide out variable</a:t>
                  </a:r>
                </a:p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terms that are not factors.</a:t>
                  </a:r>
                </a:p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i="1">
                              <a:latin typeface="Arial" pitchFamily="34" charset="0"/>
                              <a:cs typeface="Arial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1600" i="1" dirty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Arial" pitchFamily="34" charset="0"/>
                              <a:cs typeface="Arial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i="1">
                              <a:latin typeface="Arial" pitchFamily="34" charset="0"/>
                              <a:cs typeface="Arial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1600" i="1" dirty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Arial" pitchFamily="34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ea typeface="Cambria Math"/>
                          <a:cs typeface="Arial" pitchFamily="34" charset="0"/>
                        </a:rPr>
                        <m:t>≠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1600" i="1" dirty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Arial" pitchFamily="34" charset="0"/>
                              <a:cs typeface="Arial" pitchFamily="34" charset="0"/>
                            </a:rPr>
                            <m:t>6</m:t>
                          </m:r>
                        </m:num>
                        <m:den>
                          <m:r>
                            <a:rPr lang="en-US" sz="1600" i="1" dirty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Arial" pitchFamily="34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US" sz="1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937" y="2074602"/>
                  <a:ext cx="2586977" cy="991553"/>
                </a:xfrm>
                <a:prstGeom prst="rect">
                  <a:avLst/>
                </a:prstGeom>
                <a:blipFill>
                  <a:blip r:embed="rId10"/>
                  <a:stretch>
                    <a:fillRect l="-1179" t="-1840" b="-184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3001140" y="840868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3892" y="1397091"/>
            <a:ext cx="6475517" cy="672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5B7AA7-A76A-474A-B650-695D4A20AF21}"/>
              </a:ext>
            </a:extLst>
          </p:cNvPr>
          <p:cNvSpPr txBox="1"/>
          <p:nvPr/>
        </p:nvSpPr>
        <p:spPr>
          <a:xfrm>
            <a:off x="268014" y="248572"/>
            <a:ext cx="2165739" cy="10556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/>
              <a:t>Okay!</a:t>
            </a:r>
          </a:p>
          <a:p>
            <a:r>
              <a:rPr lang="en-US" sz="2800" dirty="0"/>
              <a:t>Here we go!</a:t>
            </a:r>
          </a:p>
        </p:txBody>
      </p:sp>
    </p:spTree>
    <p:extLst>
      <p:ext uri="{BB962C8B-B14F-4D97-AF65-F5344CB8AC3E}">
        <p14:creationId xmlns:p14="http://schemas.microsoft.com/office/powerpoint/2010/main" val="376483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1" grpId="0"/>
      <p:bldP spid="19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E279B4F-74CC-448D-B73A-7C5A0F572550}"/>
              </a:ext>
            </a:extLst>
          </p:cNvPr>
          <p:cNvSpPr/>
          <p:nvPr/>
        </p:nvSpPr>
        <p:spPr>
          <a:xfrm>
            <a:off x="279400" y="5334000"/>
            <a:ext cx="7046104" cy="304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EB0BA9-C5CA-4951-8FCE-DB31F0560D28}"/>
              </a:ext>
            </a:extLst>
          </p:cNvPr>
          <p:cNvSpPr txBox="1"/>
          <p:nvPr/>
        </p:nvSpPr>
        <p:spPr>
          <a:xfrm>
            <a:off x="279400" y="381000"/>
            <a:ext cx="11658600" cy="5758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Fraction Arithmetic - Multiplying</a:t>
            </a:r>
            <a:endParaRPr lang="en-US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Simplify each fraction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Multiply across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Simplify the result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What does it mean to </a:t>
            </a:r>
            <a:r>
              <a:rPr lang="en-US" b="1" i="1" dirty="0"/>
              <a:t>multiply across</a:t>
            </a:r>
            <a:r>
              <a:rPr lang="en-US" dirty="0"/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Numerator times numerator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Denominator times denominator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does </a:t>
            </a:r>
            <a:r>
              <a:rPr lang="en-US" b="1" i="1" dirty="0"/>
              <a:t>NOT</a:t>
            </a:r>
            <a:r>
              <a:rPr lang="en-US" dirty="0"/>
              <a:t>, I repeat </a:t>
            </a:r>
            <a:r>
              <a:rPr lang="en-US" b="1" i="1" dirty="0"/>
              <a:t>NOT</a:t>
            </a:r>
            <a:r>
              <a:rPr lang="en-US" dirty="0"/>
              <a:t> mean cross multiplication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Multiply the top times the top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…then the bottom times the bottom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Note: when I use the term “cancel” I really mean “divide common factors”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5683555-EDCB-48E9-AC6C-94BA3A56B82B}"/>
                  </a:ext>
                </a:extLst>
              </p:cNvPr>
              <p:cNvSpPr txBox="1"/>
              <p:nvPr/>
            </p:nvSpPr>
            <p:spPr>
              <a:xfrm>
                <a:off x="5422900" y="836500"/>
                <a:ext cx="3438730" cy="4388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Example: Find the product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lvl="2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lvl="2">
                  <a:lnSpc>
                    <a:spcPct val="150000"/>
                  </a:lnSpc>
                </a:pPr>
                <a:r>
                  <a:rPr lang="en-US" sz="2400" dirty="0"/>
                  <a:t>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  <a:p>
                <a:pPr lvl="2">
                  <a:lnSpc>
                    <a:spcPct val="150000"/>
                  </a:lnSpc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  <a:p>
                <a:pPr lvl="2">
                  <a:lnSpc>
                    <a:spcPct val="150000"/>
                  </a:lnSpc>
                </a:pPr>
                <a:r>
                  <a:rPr lang="en-US" sz="2400" dirty="0"/>
                  <a:t>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400" dirty="0"/>
              </a:p>
              <a:p>
                <a:pPr lvl="2">
                  <a:lnSpc>
                    <a:spcPct val="150000"/>
                  </a:lnSpc>
                </a:pPr>
                <a:r>
                  <a:rPr lang="en-US" sz="2400" dirty="0"/>
                  <a:t>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5683555-EDCB-48E9-AC6C-94BA3A56B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900" y="836500"/>
                <a:ext cx="3438730" cy="4388124"/>
              </a:xfrm>
              <a:prstGeom prst="rect">
                <a:avLst/>
              </a:prstGeom>
              <a:blipFill>
                <a:blip r:embed="rId2"/>
                <a:stretch>
                  <a:fillRect l="-1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6E0F744-348D-4C01-8DE8-064D6D1ED5F1}"/>
              </a:ext>
            </a:extLst>
          </p:cNvPr>
          <p:cNvSpPr txBox="1"/>
          <p:nvPr/>
        </p:nvSpPr>
        <p:spPr>
          <a:xfrm>
            <a:off x="8737600" y="1498600"/>
            <a:ext cx="2794000" cy="354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Simplify: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FF0000"/>
                </a:solidFill>
              </a:rPr>
              <a:t>Multiply across</a:t>
            </a:r>
          </a:p>
          <a:p>
            <a:pPr>
              <a:lnSpc>
                <a:spcPct val="300000"/>
              </a:lnSpc>
            </a:pPr>
            <a:r>
              <a:rPr lang="en-US" dirty="0">
                <a:solidFill>
                  <a:srgbClr val="FF0000"/>
                </a:solidFill>
              </a:rPr>
              <a:t>Simplify:</a:t>
            </a:r>
          </a:p>
          <a:p>
            <a:pPr>
              <a:lnSpc>
                <a:spcPct val="300000"/>
              </a:lnSpc>
            </a:pP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899A5F2-0213-4569-9AF6-C6E1F5345A5F}"/>
              </a:ext>
            </a:extLst>
          </p:cNvPr>
          <p:cNvGrpSpPr/>
          <p:nvPr/>
        </p:nvGrpSpPr>
        <p:grpSpPr>
          <a:xfrm>
            <a:off x="7325504" y="1498600"/>
            <a:ext cx="277482" cy="481883"/>
            <a:chOff x="3717745" y="3594100"/>
            <a:chExt cx="277482" cy="48188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99A0262-B93B-4AA6-A0AF-E9DEDA972897}"/>
                </a:ext>
              </a:extLst>
            </p:cNvPr>
            <p:cNvCxnSpPr/>
            <p:nvPr/>
          </p:nvCxnSpPr>
          <p:spPr>
            <a:xfrm flipV="1">
              <a:off x="3717745" y="3594100"/>
              <a:ext cx="228600" cy="1397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AD73E87-EE8C-4640-B3B1-CF37895EECCE}"/>
                </a:ext>
              </a:extLst>
            </p:cNvPr>
            <p:cNvCxnSpPr/>
            <p:nvPr/>
          </p:nvCxnSpPr>
          <p:spPr>
            <a:xfrm flipV="1">
              <a:off x="3766627" y="3936283"/>
              <a:ext cx="228600" cy="1397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85C9894-90BB-424C-A625-9E7310AF87F5}"/>
              </a:ext>
            </a:extLst>
          </p:cNvPr>
          <p:cNvGrpSpPr/>
          <p:nvPr/>
        </p:nvGrpSpPr>
        <p:grpSpPr>
          <a:xfrm>
            <a:off x="7572311" y="3835400"/>
            <a:ext cx="228601" cy="481883"/>
            <a:chOff x="3717745" y="3594100"/>
            <a:chExt cx="277482" cy="481883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FDE3DBF-CEDB-45F8-8956-6E982B75622B}"/>
                </a:ext>
              </a:extLst>
            </p:cNvPr>
            <p:cNvCxnSpPr/>
            <p:nvPr/>
          </p:nvCxnSpPr>
          <p:spPr>
            <a:xfrm flipV="1">
              <a:off x="3717745" y="3594100"/>
              <a:ext cx="228600" cy="1397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AF9F46C-2B24-4D3D-8E88-4059109C55C9}"/>
                </a:ext>
              </a:extLst>
            </p:cNvPr>
            <p:cNvCxnSpPr/>
            <p:nvPr/>
          </p:nvCxnSpPr>
          <p:spPr>
            <a:xfrm flipV="1">
              <a:off x="3766627" y="3936283"/>
              <a:ext cx="228600" cy="1397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5BB72C6-4791-48E6-B1CA-9A615DF430CD}"/>
              </a:ext>
            </a:extLst>
          </p:cNvPr>
          <p:cNvGrpSpPr/>
          <p:nvPr/>
        </p:nvGrpSpPr>
        <p:grpSpPr>
          <a:xfrm>
            <a:off x="7987683" y="3835400"/>
            <a:ext cx="228601" cy="481883"/>
            <a:chOff x="3717745" y="3594100"/>
            <a:chExt cx="277482" cy="481883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22F138E-410E-42E7-9058-BF2376C41AA1}"/>
                </a:ext>
              </a:extLst>
            </p:cNvPr>
            <p:cNvCxnSpPr/>
            <p:nvPr/>
          </p:nvCxnSpPr>
          <p:spPr>
            <a:xfrm flipV="1">
              <a:off x="3717745" y="3594100"/>
              <a:ext cx="228600" cy="1397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4BE0439-6843-4A60-83E5-EE3AB428866F}"/>
                </a:ext>
              </a:extLst>
            </p:cNvPr>
            <p:cNvCxnSpPr/>
            <p:nvPr/>
          </p:nvCxnSpPr>
          <p:spPr>
            <a:xfrm flipV="1">
              <a:off x="3766627" y="3936283"/>
              <a:ext cx="228600" cy="1397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6333C776-45CB-4E17-8074-7689626D8A80}"/>
              </a:ext>
            </a:extLst>
          </p:cNvPr>
          <p:cNvSpPr/>
          <p:nvPr/>
        </p:nvSpPr>
        <p:spPr>
          <a:xfrm>
            <a:off x="9589319" y="3822700"/>
            <a:ext cx="73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factor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5D4ABD-C9AE-4F1A-A068-02ED1E59D74C}"/>
              </a:ext>
            </a:extLst>
          </p:cNvPr>
          <p:cNvSpPr/>
          <p:nvPr/>
        </p:nvSpPr>
        <p:spPr>
          <a:xfrm>
            <a:off x="9589320" y="1498600"/>
            <a:ext cx="73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factor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AE0476-A048-46A2-932C-7DBF8AF7C78D}"/>
              </a:ext>
            </a:extLst>
          </p:cNvPr>
          <p:cNvSpPr/>
          <p:nvPr/>
        </p:nvSpPr>
        <p:spPr>
          <a:xfrm>
            <a:off x="9579589" y="4650352"/>
            <a:ext cx="1186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and cancel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6AC1F2-C915-4DA0-93B2-6EEE3F96D52E}"/>
              </a:ext>
            </a:extLst>
          </p:cNvPr>
          <p:cNvSpPr/>
          <p:nvPr/>
        </p:nvSpPr>
        <p:spPr>
          <a:xfrm>
            <a:off x="9627419" y="2332666"/>
            <a:ext cx="1186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and cancel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548C60A-8A25-42DE-8B82-DAABE3CA4A18}"/>
                  </a:ext>
                </a:extLst>
              </p:cNvPr>
              <p:cNvSpPr/>
              <p:nvPr/>
            </p:nvSpPr>
            <p:spPr>
              <a:xfrm>
                <a:off x="7043099" y="1417568"/>
                <a:ext cx="131350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548C60A-8A25-42DE-8B82-DAABE3CA4A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099" y="1417568"/>
                <a:ext cx="1313501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9D18DDDF-12E4-4FEF-BDE6-BC265231B3D0}"/>
              </a:ext>
            </a:extLst>
          </p:cNvPr>
          <p:cNvSpPr txBox="1"/>
          <p:nvPr/>
        </p:nvSpPr>
        <p:spPr>
          <a:xfrm>
            <a:off x="2799152" y="906790"/>
            <a:ext cx="2006600" cy="1021556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If you want you can just multiply then simplify…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99CB524D-D501-44D7-966D-6490FC077C0C}"/>
              </a:ext>
            </a:extLst>
          </p:cNvPr>
          <p:cNvSpPr/>
          <p:nvPr/>
        </p:nvSpPr>
        <p:spPr>
          <a:xfrm rot="10800000">
            <a:off x="2247900" y="1219169"/>
            <a:ext cx="543130" cy="419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4354</TotalTime>
  <Words>1184</Words>
  <Application>Microsoft Office PowerPoint</Application>
  <PresentationFormat>Widescreen</PresentationFormat>
  <Paragraphs>201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306</cp:revision>
  <dcterms:created xsi:type="dcterms:W3CDTF">2018-01-02T19:57:38Z</dcterms:created>
  <dcterms:modified xsi:type="dcterms:W3CDTF">2020-04-20T20:03:17Z</dcterms:modified>
</cp:coreProperties>
</file>